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9" r:id="rId11"/>
    <p:sldId id="266" r:id="rId12"/>
    <p:sldId id="268" r:id="rId13"/>
  </p:sldIdLst>
  <p:sldSz cx="14630400" cy="8229600"/>
  <p:notesSz cx="8229600" cy="14630400"/>
  <p:embeddedFontLst>
    <p:embeddedFont>
      <p:font typeface="Roboto" panose="020B0604020202020204" charset="0"/>
      <p:regular r:id="rId15"/>
    </p:embeddedFont>
    <p:embeddedFont>
      <p:font typeface="Raleway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26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104871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75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104857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52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104858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5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104860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56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104862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57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104863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62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104865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6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104869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67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104870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209717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39"/>
            <a:ext cx="5486400" cy="8229600"/>
          </a:xfrm>
          <a:prstGeom prst="rect">
            <a:avLst/>
          </a:prstGeom>
        </p:spPr>
      </p:pic>
      <p:sp>
        <p:nvSpPr>
          <p:cNvPr id="1048578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C00000"/>
                </a:solidFill>
                <a:ea typeface="Raleway" pitchFamily="34" charset="-122"/>
                <a:cs typeface="Raleway" pitchFamily="34" charset="-120"/>
              </a:rPr>
              <a:t>Introduction to Class B Audio Amplifiers</a:t>
            </a:r>
            <a:r>
              <a:rPr lang="ar-SA" sz="4450" b="1" i="1" dirty="0">
                <a:solidFill>
                  <a:srgbClr val="C00000"/>
                </a:solidFill>
                <a:ea typeface="Raleway" pitchFamily="34" charset="-122"/>
                <a:cs typeface="Raleway" pitchFamily="34" charset="-120"/>
              </a:rPr>
              <a:t> :</a:t>
            </a:r>
            <a:endParaRPr lang="en-US" sz="4450" b="1" i="1" dirty="0">
              <a:solidFill>
                <a:srgbClr val="C00000"/>
              </a:solidFill>
            </a:endParaRPr>
          </a:p>
        </p:txBody>
      </p:sp>
      <p:sp>
        <p:nvSpPr>
          <p:cNvPr id="1048579" name="Text 1"/>
          <p:cNvSpPr/>
          <p:nvPr/>
        </p:nvSpPr>
        <p:spPr>
          <a:xfrm>
            <a:off x="6280190" y="4267795"/>
            <a:ext cx="7702510" cy="1612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 B amplifiers conduct for only 180 degrees of </a:t>
            </a:r>
            <a:r>
              <a:rPr lang="en-US" sz="200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+mj-cs"/>
              </a:rPr>
              <a:t>the</a:t>
            </a:r>
            <a:r>
              <a:rPr lang="en-US" sz="2000" b="1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input signal cycle. They offer higher efficiency than Class A amps and are often used in push-pull configurations. Other amplifier classes include A, AB, C, and D, each with unique features and applications.</a:t>
            </a:r>
            <a:endParaRPr lang="en-US" sz="2000" b="1" i="1" dirty="0"/>
          </a:p>
        </p:txBody>
      </p:sp>
      <p:sp>
        <p:nvSpPr>
          <p:cNvPr id="1048729" name="Rounded Rectangle 1048728"/>
          <p:cNvSpPr/>
          <p:nvPr/>
        </p:nvSpPr>
        <p:spPr>
          <a:xfrm>
            <a:off x="9028670" y="6705599"/>
            <a:ext cx="8194744" cy="3048000"/>
          </a:xfrm>
          <a:prstGeom prst="roundRect">
            <a:avLst/>
          </a:prstGeom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lstStyle/>
          <a:p>
            <a:pPr algn="ctr"/>
            <a:endParaRPr lang="en-GB"/>
          </a:p>
        </p:txBody>
      </p:sp>
      <p:sp>
        <p:nvSpPr>
          <p:cNvPr id="1048730" name="Pentagon 1048729"/>
          <p:cNvSpPr/>
          <p:nvPr/>
        </p:nvSpPr>
        <p:spPr>
          <a:xfrm>
            <a:off x="11851077" y="7759255"/>
            <a:ext cx="3504566" cy="940691"/>
          </a:xfrm>
          <a:prstGeom prst="homePlate">
            <a:avLst/>
          </a:prstGeom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Picture 2097182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7363021" y="1024179"/>
            <a:ext cx="7383657" cy="6006101"/>
          </a:xfrm>
          <a:prstGeom prst="rect">
            <a:avLst/>
          </a:prstGeom>
        </p:spPr>
      </p:pic>
      <p:sp>
        <p:nvSpPr>
          <p:cNvPr id="1048736" name="TextBox 1048735"/>
          <p:cNvSpPr txBox="1"/>
          <p:nvPr/>
        </p:nvSpPr>
        <p:spPr>
          <a:xfrm>
            <a:off x="412368" y="335399"/>
            <a:ext cx="6328899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تمام لوحة المفاتيح العربية" sz="6000" b="1" i="1" dirty="0">
                <a:solidFill>
                  <a:srgbClr val="BF0000"/>
                </a:solidFill>
              </a:rPr>
              <a:t>Video of the </a:t>
            </a:r>
            <a:r>
              <a:rPr lang="en-US" altLang="تمام لوحة المفاتيح العربية" sz="6000" b="1" i="1" dirty="0" smtClean="0">
                <a:solidFill>
                  <a:srgbClr val="BF0000"/>
                </a:solidFill>
              </a:rPr>
              <a:t>circuit </a:t>
            </a:r>
            <a:r>
              <a:rPr lang="en-US" altLang="تمام لوحة المفاتيح العربية" sz="6000" b="1" i="1" dirty="0">
                <a:solidFill>
                  <a:srgbClr val="BF0000"/>
                </a:solidFill>
              </a:rPr>
              <a:t>in action: </a:t>
            </a:r>
            <a:endParaRPr lang="en-GB" sz="6000" b="1" i="1" dirty="0">
              <a:solidFill>
                <a:srgbClr val="B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846306" y="2355366"/>
            <a:ext cx="7101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The sound is amplified just as expected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And a bit distorted cause of the crossover distortion as explained before</a:t>
            </a:r>
            <a:endParaRPr lang="en-GB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4692" fill="hold"/>
                                        <p:tgtEl>
                                          <p:spTgt spid="2097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83"/>
                  </p:tgtEl>
                </p:cond>
              </p:nextCondLst>
            </p:seq>
            <p:video>
              <p:cMediaNode vol="100000"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718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706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r>
              <a:rPr lang="ar-SA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450" b="1" i="1" dirty="0">
              <a:solidFill>
                <a:srgbClr val="C00000"/>
              </a:solidFill>
            </a:endParaRPr>
          </a:p>
        </p:txBody>
      </p:sp>
      <p:sp>
        <p:nvSpPr>
          <p:cNvPr id="1048707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Class B amplifiers provide high efficiency in audio applications.</a:t>
            </a:r>
            <a:endParaRPr lang="en-US" sz="2000" b="1" dirty="0"/>
          </a:p>
        </p:txBody>
      </p:sp>
      <p:sp>
        <p:nvSpPr>
          <p:cNvPr id="1048708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Careful design reduces crossover distortion significantly.</a:t>
            </a:r>
            <a:endParaRPr lang="en-US" sz="2000" b="1" dirty="0"/>
          </a:p>
        </p:txBody>
      </p:sp>
      <p:sp>
        <p:nvSpPr>
          <p:cNvPr id="1048709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Emerging DSP integration helps improve sound quality further.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ext 0"/>
          <p:cNvSpPr/>
          <p:nvPr/>
        </p:nvSpPr>
        <p:spPr>
          <a:xfrm>
            <a:off x="793790" y="1707594"/>
            <a:ext cx="762928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Meet the Development Team</a:t>
            </a:r>
            <a:r>
              <a:rPr lang="ar-SA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450" b="1" i="1" dirty="0">
              <a:solidFill>
                <a:srgbClr val="C00000"/>
              </a:solidFill>
            </a:endParaRPr>
          </a:p>
        </p:txBody>
      </p:sp>
      <p:sp>
        <p:nvSpPr>
          <p:cNvPr id="1048716" name="Text 1"/>
          <p:cNvSpPr/>
          <p:nvPr/>
        </p:nvSpPr>
        <p:spPr>
          <a:xfrm>
            <a:off x="2607822" y="4559288"/>
            <a:ext cx="2369147" cy="2960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Hany </a:t>
            </a:r>
            <a:r>
              <a:rPr lang="ar-SA" sz="2200" b="1" i="1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</a:t>
            </a:r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hab</a:t>
            </a:r>
            <a:endParaRPr lang="en-US" sz="2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9717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048718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209717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1048719" name="Text 4"/>
          <p:cNvSpPr/>
          <p:nvPr/>
        </p:nvSpPr>
        <p:spPr>
          <a:xfrm>
            <a:off x="8694539" y="2870001"/>
            <a:ext cx="29644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ar-SA" sz="2200" b="1" i="1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</a:t>
            </a:r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asneem </a:t>
            </a:r>
            <a:r>
              <a:rPr lang="ar-SA" sz="2200" b="1" i="1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</a:t>
            </a:r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bdelrahman</a:t>
            </a:r>
            <a:endParaRPr lang="en-US" sz="2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720" name="Text 5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endParaRPr lang="en-US" sz="1750" b="1" dirty="0"/>
          </a:p>
        </p:txBody>
      </p:sp>
      <p:pic>
        <p:nvPicPr>
          <p:cNvPr id="209717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04872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209717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048722" name="Text 7"/>
          <p:cNvSpPr/>
          <p:nvPr/>
        </p:nvSpPr>
        <p:spPr>
          <a:xfrm>
            <a:off x="8694539" y="6023014"/>
            <a:ext cx="369712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ar-SA" sz="2200" b="1" i="1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</a:t>
            </a:r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enna-elrahman </a:t>
            </a:r>
            <a:r>
              <a:rPr lang="ar-SA" sz="2200" b="1" i="1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</a:t>
            </a:r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ohamed</a:t>
            </a:r>
            <a:endParaRPr lang="en-US" sz="2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723" name="Text 8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b="1" dirty="0"/>
          </a:p>
        </p:txBody>
      </p:sp>
      <p:pic>
        <p:nvPicPr>
          <p:cNvPr id="209718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048724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209718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28" y="-12700"/>
            <a:ext cx="5486400" cy="8229600"/>
          </a:xfrm>
          <a:prstGeom prst="rect">
            <a:avLst/>
          </a:prstGeom>
        </p:spPr>
      </p:pic>
      <p:sp>
        <p:nvSpPr>
          <p:cNvPr id="1048585" name="Text 0"/>
          <p:cNvSpPr/>
          <p:nvPr/>
        </p:nvSpPr>
        <p:spPr>
          <a:xfrm>
            <a:off x="6280190" y="123956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Characteristics of Class B Amplifiers</a:t>
            </a:r>
            <a:r>
              <a:rPr lang="ar-SA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450" b="1" i="1" dirty="0">
              <a:solidFill>
                <a:srgbClr val="C00000"/>
              </a:solidFill>
            </a:endParaRPr>
          </a:p>
        </p:txBody>
      </p:sp>
      <p:sp>
        <p:nvSpPr>
          <p:cNvPr id="1048586" name="Shape 1"/>
          <p:cNvSpPr/>
          <p:nvPr/>
        </p:nvSpPr>
        <p:spPr>
          <a:xfrm>
            <a:off x="6280190" y="2997279"/>
            <a:ext cx="7556421" cy="4317922"/>
          </a:xfrm>
          <a:prstGeom prst="roundRect">
            <a:avLst>
              <a:gd name="adj" fmla="val 23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48587" name="Shape 2"/>
          <p:cNvSpPr/>
          <p:nvPr/>
        </p:nvSpPr>
        <p:spPr>
          <a:xfrm>
            <a:off x="6287810" y="3004900"/>
            <a:ext cx="7541181" cy="3977402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048588" name="Text 3"/>
          <p:cNvSpPr/>
          <p:nvPr/>
        </p:nvSpPr>
        <p:spPr>
          <a:xfrm>
            <a:off x="6514624" y="3148608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Conduction Angle</a:t>
            </a:r>
            <a:endParaRPr lang="en-US" sz="1750" b="1" dirty="0"/>
          </a:p>
        </p:txBody>
      </p:sp>
      <p:sp>
        <p:nvSpPr>
          <p:cNvPr id="1048589" name="Text 4"/>
          <p:cNvSpPr/>
          <p:nvPr/>
        </p:nvSpPr>
        <p:spPr>
          <a:xfrm>
            <a:off x="10289024" y="3148608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180 degrees per transistor</a:t>
            </a:r>
            <a:endParaRPr lang="en-US" sz="1750" b="1" dirty="0"/>
          </a:p>
        </p:txBody>
      </p:sp>
      <p:sp>
        <p:nvSpPr>
          <p:cNvPr id="1048590" name="Shape 5"/>
          <p:cNvSpPr/>
          <p:nvPr/>
        </p:nvSpPr>
        <p:spPr>
          <a:xfrm>
            <a:off x="6287810" y="365521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48591" name="Text 6"/>
          <p:cNvSpPr/>
          <p:nvPr/>
        </p:nvSpPr>
        <p:spPr>
          <a:xfrm>
            <a:off x="6514624" y="3798927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Biasing</a:t>
            </a:r>
            <a:endParaRPr lang="en-US" sz="1750" b="1" dirty="0"/>
          </a:p>
        </p:txBody>
      </p:sp>
      <p:sp>
        <p:nvSpPr>
          <p:cNvPr id="1048592" name="Text 7"/>
          <p:cNvSpPr/>
          <p:nvPr/>
        </p:nvSpPr>
        <p:spPr>
          <a:xfrm>
            <a:off x="10289024" y="3798927"/>
            <a:ext cx="3313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Cutoff bias with minimal quiescent current</a:t>
            </a:r>
            <a:endParaRPr lang="en-US" sz="1750" b="1" dirty="0"/>
          </a:p>
        </p:txBody>
      </p:sp>
      <p:sp>
        <p:nvSpPr>
          <p:cNvPr id="1048593" name="Shape 8"/>
          <p:cNvSpPr/>
          <p:nvPr/>
        </p:nvSpPr>
        <p:spPr>
          <a:xfrm>
            <a:off x="6287810" y="466844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048594" name="Text 9"/>
          <p:cNvSpPr/>
          <p:nvPr/>
        </p:nvSpPr>
        <p:spPr>
          <a:xfrm>
            <a:off x="6514624" y="4812149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 Signal</a:t>
            </a:r>
            <a:endParaRPr lang="en-US" sz="1750" b="1" dirty="0"/>
          </a:p>
        </p:txBody>
      </p:sp>
      <p:sp>
        <p:nvSpPr>
          <p:cNvPr id="1048595" name="Text 10"/>
          <p:cNvSpPr/>
          <p:nvPr/>
        </p:nvSpPr>
        <p:spPr>
          <a:xfrm>
            <a:off x="10289024" y="4812149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Notable crossover distortion</a:t>
            </a:r>
            <a:endParaRPr lang="en-US" sz="1750" b="1" dirty="0"/>
          </a:p>
        </p:txBody>
      </p:sp>
      <p:sp>
        <p:nvSpPr>
          <p:cNvPr id="1048596" name="Text 12"/>
          <p:cNvSpPr/>
          <p:nvPr/>
        </p:nvSpPr>
        <p:spPr>
          <a:xfrm>
            <a:off x="6514624" y="5462468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Efficiency</a:t>
            </a:r>
            <a:endParaRPr lang="en-US" sz="1750" b="1" dirty="0"/>
          </a:p>
        </p:txBody>
      </p:sp>
      <p:sp>
        <p:nvSpPr>
          <p:cNvPr id="1048597" name="Text 13"/>
          <p:cNvSpPr/>
          <p:nvPr/>
        </p:nvSpPr>
        <p:spPr>
          <a:xfrm>
            <a:off x="10289024" y="5462468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 to 78.5% theoretical max</a:t>
            </a:r>
            <a:endParaRPr lang="en-US" sz="1750" b="1" dirty="0"/>
          </a:p>
        </p:txBody>
      </p:sp>
      <p:sp>
        <p:nvSpPr>
          <p:cNvPr id="1048598" name="Shape 14"/>
          <p:cNvSpPr/>
          <p:nvPr/>
        </p:nvSpPr>
        <p:spPr>
          <a:xfrm>
            <a:off x="6287810" y="596907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048599" name="Text 15"/>
          <p:cNvSpPr/>
          <p:nvPr/>
        </p:nvSpPr>
        <p:spPr>
          <a:xfrm>
            <a:off x="6514624" y="6112788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Circuit Configuration</a:t>
            </a:r>
            <a:endParaRPr lang="en-US" sz="1750" b="1" dirty="0"/>
          </a:p>
        </p:txBody>
      </p:sp>
      <p:sp>
        <p:nvSpPr>
          <p:cNvPr id="1048600" name="Text 16"/>
          <p:cNvSpPr/>
          <p:nvPr/>
        </p:nvSpPr>
        <p:spPr>
          <a:xfrm>
            <a:off x="10289024" y="6112788"/>
            <a:ext cx="3313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Push-pull with complementary NPN/PNP transistors</a:t>
            </a:r>
            <a:endParaRPr lang="en-US" sz="1750" b="1" dirty="0"/>
          </a:p>
        </p:txBody>
      </p:sp>
      <p:sp>
        <p:nvSpPr>
          <p:cNvPr id="1048731" name="Pentagon 1048730"/>
          <p:cNvSpPr/>
          <p:nvPr/>
        </p:nvSpPr>
        <p:spPr>
          <a:xfrm>
            <a:off x="11945600" y="7315201"/>
            <a:ext cx="3048000" cy="1524000"/>
          </a:xfrm>
          <a:prstGeom prst="homePlate">
            <a:avLst/>
          </a:prstGeom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ext 0"/>
          <p:cNvSpPr/>
          <p:nvPr/>
        </p:nvSpPr>
        <p:spPr>
          <a:xfrm>
            <a:off x="793789" y="1133298"/>
            <a:ext cx="824841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Advantages and Disadvantages</a:t>
            </a:r>
            <a:r>
              <a:rPr lang="ar-SA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450" b="1" i="1" dirty="0">
              <a:solidFill>
                <a:srgbClr val="C00000"/>
              </a:solidFill>
            </a:endParaRPr>
          </a:p>
        </p:txBody>
      </p:sp>
      <p:sp>
        <p:nvSpPr>
          <p:cNvPr id="1048607" name="Text 1"/>
          <p:cNvSpPr/>
          <p:nvPr/>
        </p:nvSpPr>
        <p:spPr>
          <a:xfrm>
            <a:off x="793789" y="27793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Advantages</a:t>
            </a:r>
            <a:r>
              <a:rPr lang="ar-SA" sz="240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1048608" name="Text 2"/>
          <p:cNvSpPr/>
          <p:nvPr/>
        </p:nvSpPr>
        <p:spPr>
          <a:xfrm>
            <a:off x="786170" y="369915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power efficiency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09" name="Text 3"/>
          <p:cNvSpPr/>
          <p:nvPr/>
        </p:nvSpPr>
        <p:spPr>
          <a:xfrm>
            <a:off x="786168" y="4146185"/>
            <a:ext cx="6244709" cy="2576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heat dissipation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10" name="Text 4"/>
          <p:cNvSpPr/>
          <p:nvPr/>
        </p:nvSpPr>
        <p:spPr>
          <a:xfrm>
            <a:off x="793791" y="462532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Smaller heat sinks required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11" name="Text 5"/>
          <p:cNvSpPr/>
          <p:nvPr/>
        </p:nvSpPr>
        <p:spPr>
          <a:xfrm rot="10800000" flipV="1">
            <a:off x="7599523" y="2918016"/>
            <a:ext cx="2941479" cy="981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ar-SA" sz="2800" b="1" i="1" dirty="0">
                <a:solidFill>
                  <a:srgbClr val="C00000"/>
                </a:solidFill>
              </a:rPr>
              <a:t>Disadvantages :</a:t>
            </a:r>
            <a:endParaRPr lang="en-US" sz="2800" b="1" i="1" dirty="0">
              <a:solidFill>
                <a:srgbClr val="C00000"/>
              </a:solidFill>
            </a:endParaRPr>
          </a:p>
        </p:txBody>
      </p:sp>
      <p:sp>
        <p:nvSpPr>
          <p:cNvPr id="1048612" name="Text 6"/>
          <p:cNvSpPr/>
          <p:nvPr/>
        </p:nvSpPr>
        <p:spPr>
          <a:xfrm>
            <a:off x="7599523" y="3707545"/>
            <a:ext cx="6244709" cy="7172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crossover distortion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13" name="Text 7"/>
          <p:cNvSpPr/>
          <p:nvPr/>
        </p:nvSpPr>
        <p:spPr>
          <a:xfrm>
            <a:off x="7591899" y="409355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push-pull design complexity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14" name="Text 8"/>
          <p:cNvSpPr/>
          <p:nvPr/>
        </p:nvSpPr>
        <p:spPr>
          <a:xfrm>
            <a:off x="7591898" y="452905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total harmonic distortion than Class A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15" name="Text 9"/>
          <p:cNvSpPr/>
          <p:nvPr/>
        </p:nvSpPr>
        <p:spPr>
          <a:xfrm>
            <a:off x="793789" y="6439470"/>
            <a:ext cx="13042821" cy="11926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i="1" dirty="0">
                <a:solidFill>
                  <a:srgbClr val="C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 B amps are cost-effective yet need distortion control techniques.</a:t>
            </a:r>
            <a:endParaRPr lang="en-US" sz="2800" b="1" i="1" dirty="0">
              <a:solidFill>
                <a:srgbClr val="C00000"/>
              </a:solidFill>
            </a:endParaRPr>
          </a:p>
        </p:txBody>
      </p:sp>
      <p:sp>
        <p:nvSpPr>
          <p:cNvPr id="1048732" name="Pentagon 1048731"/>
          <p:cNvSpPr/>
          <p:nvPr/>
        </p:nvSpPr>
        <p:spPr>
          <a:xfrm>
            <a:off x="11828600" y="7632159"/>
            <a:ext cx="3048000" cy="878378"/>
          </a:xfrm>
          <a:prstGeom prst="homePlate">
            <a:avLst/>
          </a:prstGeom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 0"/>
          <p:cNvSpPr/>
          <p:nvPr/>
        </p:nvSpPr>
        <p:spPr>
          <a:xfrm>
            <a:off x="793790" y="1790105"/>
            <a:ext cx="872751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Applications of Class B Amplifiers</a:t>
            </a:r>
            <a:r>
              <a:rPr lang="ar-SA" sz="4450" b="1" i="1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450" b="1" i="1" dirty="0"/>
          </a:p>
        </p:txBody>
      </p:sp>
      <p:sp>
        <p:nvSpPr>
          <p:cNvPr id="1048622" name="Text 1"/>
          <p:cNvSpPr/>
          <p:nvPr/>
        </p:nvSpPr>
        <p:spPr>
          <a:xfrm>
            <a:off x="793790" y="283904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57099"/>
            <a:ext cx="566976" cy="566976"/>
          </a:xfrm>
          <a:prstGeom prst="rect">
            <a:avLst/>
          </a:prstGeom>
        </p:spPr>
      </p:pic>
      <p:sp>
        <p:nvSpPr>
          <p:cNvPr id="1048623" name="Text 2"/>
          <p:cNvSpPr/>
          <p:nvPr/>
        </p:nvSpPr>
        <p:spPr>
          <a:xfrm>
            <a:off x="793790" y="42508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 Audio Systems</a:t>
            </a:r>
            <a:endParaRPr lang="en-US" sz="2200" b="1" i="1" dirty="0">
              <a:solidFill>
                <a:srgbClr val="C00000"/>
              </a:solidFill>
            </a:endParaRPr>
          </a:p>
        </p:txBody>
      </p:sp>
      <p:sp>
        <p:nvSpPr>
          <p:cNvPr id="1048624" name="Text 3"/>
          <p:cNvSpPr/>
          <p:nvPr/>
        </p:nvSpPr>
        <p:spPr>
          <a:xfrm>
            <a:off x="793790" y="4741307"/>
            <a:ext cx="304800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power delivery for vehicle speakers</a:t>
            </a:r>
            <a:r>
              <a:rPr lang="ar-SA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9715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457099"/>
            <a:ext cx="566976" cy="566976"/>
          </a:xfrm>
          <a:prstGeom prst="rect">
            <a:avLst/>
          </a:prstGeom>
        </p:spPr>
      </p:pic>
      <p:sp>
        <p:nvSpPr>
          <p:cNvPr id="1048625" name="Text 4"/>
          <p:cNvSpPr/>
          <p:nvPr/>
        </p:nvSpPr>
        <p:spPr>
          <a:xfrm>
            <a:off x="4125278" y="42508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RF Amplification</a:t>
            </a:r>
            <a:endParaRPr lang="en-US" sz="2200" b="1" i="1" dirty="0">
              <a:solidFill>
                <a:srgbClr val="C00000"/>
              </a:solidFill>
            </a:endParaRPr>
          </a:p>
        </p:txBody>
      </p:sp>
      <p:sp>
        <p:nvSpPr>
          <p:cNvPr id="1048626" name="Text 5"/>
          <p:cNvSpPr/>
          <p:nvPr/>
        </p:nvSpPr>
        <p:spPr>
          <a:xfrm>
            <a:off x="4125278" y="4741307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Signal boosting in radio transmitters</a:t>
            </a:r>
            <a:r>
              <a:rPr lang="ar-SA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9716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457099"/>
            <a:ext cx="566976" cy="566976"/>
          </a:xfrm>
          <a:prstGeom prst="rect">
            <a:avLst/>
          </a:prstGeom>
        </p:spPr>
      </p:pic>
      <p:sp>
        <p:nvSpPr>
          <p:cNvPr id="1048627" name="Text 6"/>
          <p:cNvSpPr/>
          <p:nvPr/>
        </p:nvSpPr>
        <p:spPr>
          <a:xfrm>
            <a:off x="7456884" y="42508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Servo Motor Control</a:t>
            </a:r>
            <a:endParaRPr lang="en-US" sz="2200" b="1" i="1" dirty="0">
              <a:solidFill>
                <a:srgbClr val="C00000"/>
              </a:solidFill>
            </a:endParaRPr>
          </a:p>
        </p:txBody>
      </p:sp>
      <p:sp>
        <p:nvSpPr>
          <p:cNvPr id="1048628" name="Text 7"/>
          <p:cNvSpPr/>
          <p:nvPr/>
        </p:nvSpPr>
        <p:spPr>
          <a:xfrm>
            <a:off x="7456884" y="4741307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 driving of motors with controlled power</a:t>
            </a:r>
            <a:r>
              <a:rPr lang="ar-SA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9716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457099"/>
            <a:ext cx="566976" cy="566976"/>
          </a:xfrm>
          <a:prstGeom prst="rect">
            <a:avLst/>
          </a:prstGeom>
        </p:spPr>
      </p:pic>
      <p:sp>
        <p:nvSpPr>
          <p:cNvPr id="1048629" name="Text 8"/>
          <p:cNvSpPr/>
          <p:nvPr/>
        </p:nvSpPr>
        <p:spPr>
          <a:xfrm>
            <a:off x="10788491" y="4250888"/>
            <a:ext cx="304811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Public Address Systems</a:t>
            </a:r>
            <a:endParaRPr lang="en-US" sz="2200" b="1" i="1" dirty="0">
              <a:solidFill>
                <a:srgbClr val="C00000"/>
              </a:solidFill>
            </a:endParaRPr>
          </a:p>
        </p:txBody>
      </p:sp>
      <p:sp>
        <p:nvSpPr>
          <p:cNvPr id="1048630" name="Text 9"/>
          <p:cNvSpPr/>
          <p:nvPr/>
        </p:nvSpPr>
        <p:spPr>
          <a:xfrm>
            <a:off x="10788491" y="5095637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amplified sound for large areas</a:t>
            </a:r>
            <a:r>
              <a:rPr lang="ar-SA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31" name="Text 10"/>
          <p:cNvSpPr/>
          <p:nvPr/>
        </p:nvSpPr>
        <p:spPr>
          <a:xfrm>
            <a:off x="793790" y="60765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48733" name="Pentagon 1048732"/>
          <p:cNvSpPr/>
          <p:nvPr/>
        </p:nvSpPr>
        <p:spPr>
          <a:xfrm>
            <a:off x="12015323" y="6439496"/>
            <a:ext cx="3048000" cy="2440366"/>
          </a:xfrm>
          <a:prstGeom prst="homePlate">
            <a:avLst/>
          </a:prstGeom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170"/>
            <a:ext cx="5486400" cy="8229600"/>
          </a:xfrm>
          <a:prstGeom prst="rect">
            <a:avLst/>
          </a:prstGeom>
        </p:spPr>
      </p:pic>
      <p:sp>
        <p:nvSpPr>
          <p:cNvPr id="1048637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Simulation Setup: Class B Push-Pull Amplifier</a:t>
            </a:r>
            <a:endParaRPr lang="en-US" sz="4450" b="1" i="1" dirty="0">
              <a:solidFill>
                <a:srgbClr val="C00000"/>
              </a:solidFill>
            </a:endParaRPr>
          </a:p>
        </p:txBody>
      </p:sp>
      <p:sp>
        <p:nvSpPr>
          <p:cNvPr id="1048638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48639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Circuit Diagram</a:t>
            </a:r>
            <a:r>
              <a:rPr lang="ar-SA" sz="22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2200" b="1" i="1" dirty="0"/>
          </a:p>
        </p:txBody>
      </p:sp>
      <p:sp>
        <p:nvSpPr>
          <p:cNvPr id="1048640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Complementary pair of NPN and PNP transistors</a:t>
            </a:r>
            <a:endParaRPr lang="en-US" sz="17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41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48642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Simulation Software</a:t>
            </a:r>
            <a:r>
              <a:rPr lang="ar-SA" sz="22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2200" b="1" i="1" dirty="0"/>
          </a:p>
        </p:txBody>
      </p:sp>
      <p:sp>
        <p:nvSpPr>
          <p:cNvPr id="1048643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proteus</a:t>
            </a:r>
            <a:endParaRPr lang="en-US" sz="17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44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48645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Input Signal</a:t>
            </a:r>
            <a:r>
              <a:rPr lang="ar-SA" sz="22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2200" b="1" i="1" dirty="0"/>
          </a:p>
        </p:txBody>
      </p:sp>
      <p:sp>
        <p:nvSpPr>
          <p:cNvPr id="1048646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kHz sine wave at 1 V amplitude</a:t>
            </a:r>
            <a:endParaRPr lang="en-US" sz="17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47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48648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Load Resistance</a:t>
            </a:r>
            <a:r>
              <a:rPr lang="ar-SA" sz="22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2200" b="1" i="1" dirty="0"/>
          </a:p>
        </p:txBody>
      </p:sp>
      <p:sp>
        <p:nvSpPr>
          <p:cNvPr id="1048649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Typically an 8-ohm speaker load</a:t>
            </a:r>
            <a:endParaRPr lang="en-US" sz="17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734" name="Pentagon 1048733"/>
          <p:cNvSpPr/>
          <p:nvPr/>
        </p:nvSpPr>
        <p:spPr>
          <a:xfrm>
            <a:off x="12312611" y="6860381"/>
            <a:ext cx="3048000" cy="1524000"/>
          </a:xfrm>
          <a:prstGeom prst="homePlate">
            <a:avLst/>
          </a:prstGeom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ext 0"/>
          <p:cNvSpPr/>
          <p:nvPr/>
        </p:nvSpPr>
        <p:spPr>
          <a:xfrm>
            <a:off x="793790" y="1258610"/>
            <a:ext cx="873883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Simulation</a:t>
            </a:r>
            <a:r>
              <a:rPr lang="ar-SA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r>
              <a:rPr lang="en-US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             Results</a:t>
            </a:r>
            <a:r>
              <a:rPr lang="ar-SA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450" b="1" i="1" dirty="0">
              <a:solidFill>
                <a:srgbClr val="C00000"/>
              </a:solidFill>
            </a:endParaRPr>
          </a:p>
        </p:txBody>
      </p:sp>
      <p:sp>
        <p:nvSpPr>
          <p:cNvPr id="1048656" name="Shape 1"/>
          <p:cNvSpPr/>
          <p:nvPr/>
        </p:nvSpPr>
        <p:spPr>
          <a:xfrm>
            <a:off x="1048941" y="2562701"/>
            <a:ext cx="30480" cy="4153138"/>
          </a:xfrm>
          <a:prstGeom prst="roundRect">
            <a:avLst>
              <a:gd name="adj" fmla="val 312558"/>
            </a:avLst>
          </a:prstGeom>
          <a:solidFill>
            <a:srgbClr val="C7C7D0"/>
          </a:solidFill>
        </p:spPr>
      </p:sp>
      <p:sp>
        <p:nvSpPr>
          <p:cNvPr id="1048657" name="Shape 2"/>
          <p:cNvSpPr/>
          <p:nvPr/>
        </p:nvSpPr>
        <p:spPr>
          <a:xfrm>
            <a:off x="1273612" y="280261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</p:spPr>
      </p:sp>
      <p:sp>
        <p:nvSpPr>
          <p:cNvPr id="1048658" name="Shape 3"/>
          <p:cNvSpPr/>
          <p:nvPr/>
        </p:nvSpPr>
        <p:spPr>
          <a:xfrm>
            <a:off x="793790" y="2562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48659" name="Text 4"/>
          <p:cNvSpPr/>
          <p:nvPr/>
        </p:nvSpPr>
        <p:spPr>
          <a:xfrm>
            <a:off x="878860" y="2605207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1048660" name="Text 5"/>
          <p:cNvSpPr/>
          <p:nvPr/>
        </p:nvSpPr>
        <p:spPr>
          <a:xfrm>
            <a:off x="2183011" y="26405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Simulation</a:t>
            </a:r>
            <a:r>
              <a:rPr lang="ar-SA" sz="28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2800" b="1" i="1" dirty="0"/>
          </a:p>
        </p:txBody>
      </p:sp>
      <p:sp>
        <p:nvSpPr>
          <p:cNvPr id="1048661" name="Text 6"/>
          <p:cNvSpPr/>
          <p:nvPr/>
        </p:nvSpPr>
        <p:spPr>
          <a:xfrm>
            <a:off x="2183011" y="3221712"/>
            <a:ext cx="485548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Calculated based on input and output power data.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62" name="Shape 7"/>
          <p:cNvSpPr/>
          <p:nvPr/>
        </p:nvSpPr>
        <p:spPr>
          <a:xfrm>
            <a:off x="1273612" y="464105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</p:spPr>
      </p:sp>
      <p:sp>
        <p:nvSpPr>
          <p:cNvPr id="1048663" name="Shape 8"/>
          <p:cNvSpPr/>
          <p:nvPr/>
        </p:nvSpPr>
        <p:spPr>
          <a:xfrm>
            <a:off x="793790" y="44011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48664" name="Text 9"/>
          <p:cNvSpPr/>
          <p:nvPr/>
        </p:nvSpPr>
        <p:spPr>
          <a:xfrm>
            <a:off x="878860" y="444365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48665" name="Text 10"/>
          <p:cNvSpPr/>
          <p:nvPr/>
        </p:nvSpPr>
        <p:spPr>
          <a:xfrm>
            <a:off x="2183011" y="44790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Amplification</a:t>
            </a:r>
            <a:r>
              <a:rPr lang="ar-SA" sz="28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2800" b="1" dirty="0"/>
          </a:p>
        </p:txBody>
      </p:sp>
      <p:sp>
        <p:nvSpPr>
          <p:cNvPr id="1048666" name="Text 11"/>
          <p:cNvSpPr/>
          <p:nvPr/>
        </p:nvSpPr>
        <p:spPr>
          <a:xfrm>
            <a:off x="2183011" y="5060156"/>
            <a:ext cx="485548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first stage amplifies the voltage to the required level for the second stage.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67" name="Text 12"/>
          <p:cNvSpPr/>
          <p:nvPr/>
        </p:nvSpPr>
        <p:spPr>
          <a:xfrm>
            <a:off x="2183011" y="5990034"/>
            <a:ext cx="485548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second stage boosts the current for the speaker.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68" name="Shape 13"/>
          <p:cNvSpPr/>
          <p:nvPr/>
        </p:nvSpPr>
        <p:spPr>
          <a:xfrm>
            <a:off x="7854672" y="2562701"/>
            <a:ext cx="30480" cy="322326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</p:spPr>
      </p:sp>
      <p:sp>
        <p:nvSpPr>
          <p:cNvPr id="1048669" name="Shape 14"/>
          <p:cNvSpPr/>
          <p:nvPr/>
        </p:nvSpPr>
        <p:spPr>
          <a:xfrm>
            <a:off x="8079343" y="280261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</p:spPr>
      </p:sp>
      <p:sp>
        <p:nvSpPr>
          <p:cNvPr id="1048670" name="Shape 15"/>
          <p:cNvSpPr/>
          <p:nvPr/>
        </p:nvSpPr>
        <p:spPr>
          <a:xfrm>
            <a:off x="7599521" y="2562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48671" name="Text 16"/>
          <p:cNvSpPr/>
          <p:nvPr/>
        </p:nvSpPr>
        <p:spPr>
          <a:xfrm>
            <a:off x="7684591" y="2605207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1048672" name="Text 17"/>
          <p:cNvSpPr/>
          <p:nvPr/>
        </p:nvSpPr>
        <p:spPr>
          <a:xfrm>
            <a:off x="8988743" y="26405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Output Waveform</a:t>
            </a:r>
            <a:r>
              <a:rPr lang="ar-SA" sz="2400" b="1" i="1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2400" b="1" i="1" dirty="0"/>
          </a:p>
        </p:txBody>
      </p:sp>
      <p:sp>
        <p:nvSpPr>
          <p:cNvPr id="1048673" name="Text 18"/>
          <p:cNvSpPr/>
          <p:nvPr/>
        </p:nvSpPr>
        <p:spPr>
          <a:xfrm>
            <a:off x="8988743" y="3221712"/>
            <a:ext cx="485548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Crossover distortion is clearly visible near the zero crossing.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74" name="Shape 19"/>
          <p:cNvSpPr/>
          <p:nvPr/>
        </p:nvSpPr>
        <p:spPr>
          <a:xfrm>
            <a:off x="8079343" y="464105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</p:spPr>
      </p:sp>
      <p:sp>
        <p:nvSpPr>
          <p:cNvPr id="1048675" name="Shape 20"/>
          <p:cNvSpPr/>
          <p:nvPr/>
        </p:nvSpPr>
        <p:spPr>
          <a:xfrm>
            <a:off x="7599521" y="44011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48676" name="Text 21"/>
          <p:cNvSpPr/>
          <p:nvPr/>
        </p:nvSpPr>
        <p:spPr>
          <a:xfrm>
            <a:off x="7684591" y="444365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48677" name="Text 22"/>
          <p:cNvSpPr/>
          <p:nvPr/>
        </p:nvSpPr>
        <p:spPr>
          <a:xfrm>
            <a:off x="8988743" y="44790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Distortion Analysis</a:t>
            </a:r>
            <a:r>
              <a:rPr lang="ar-SA" sz="2400" b="1" i="1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2400" b="1" i="1" dirty="0"/>
          </a:p>
        </p:txBody>
      </p:sp>
      <p:sp>
        <p:nvSpPr>
          <p:cNvPr id="1048678" name="Text 23"/>
          <p:cNvSpPr/>
          <p:nvPr/>
        </p:nvSpPr>
        <p:spPr>
          <a:xfrm>
            <a:off x="8988743" y="5060156"/>
            <a:ext cx="485548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Distortion occurs around zero due to the transistor threshold voltage (0.7 V).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735" name="Pentagon 1048734"/>
          <p:cNvSpPr/>
          <p:nvPr/>
        </p:nvSpPr>
        <p:spPr>
          <a:xfrm>
            <a:off x="11823978" y="6898600"/>
            <a:ext cx="3048000" cy="1524000"/>
          </a:xfrm>
          <a:prstGeom prst="homePlate">
            <a:avLst/>
          </a:prstGeom>
          <a:solidFill>
            <a:srgbClr val="FFFFFF"/>
          </a:solidFill>
          <a:ln w="25400">
            <a:noFill/>
            <a:prstDash val="solid"/>
          </a:ln>
        </p:spPr>
        <p:txBody>
          <a:bodyPr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62602" y="-3040292"/>
            <a:ext cx="23622002" cy="13287377"/>
          </a:xfrm>
          <a:prstGeom prst="rect">
            <a:avLst/>
          </a:prstGeom>
        </p:spPr>
      </p:pic>
      <p:sp>
        <p:nvSpPr>
          <p:cNvPr id="1048682" name="Text 0"/>
          <p:cNvSpPr/>
          <p:nvPr/>
        </p:nvSpPr>
        <p:spPr>
          <a:xfrm>
            <a:off x="588307" y="426403"/>
            <a:ext cx="285353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Simulation</a:t>
            </a:r>
            <a:r>
              <a:rPr lang="ar-SA" sz="4450" b="1" i="1" dirty="0"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45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0966"/>
            <a:ext cx="14706600" cy="9521036"/>
          </a:xfrm>
          <a:prstGeom prst="rect">
            <a:avLst/>
          </a:prstGeom>
        </p:spPr>
      </p:pic>
      <p:sp>
        <p:nvSpPr>
          <p:cNvPr id="1048686" name="Text 0"/>
          <p:cNvSpPr/>
          <p:nvPr/>
        </p:nvSpPr>
        <p:spPr>
          <a:xfrm>
            <a:off x="660440" y="549831"/>
            <a:ext cx="202561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</a:t>
            </a:r>
            <a:r>
              <a:rPr lang="ar-SA" sz="4450" b="1" i="1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45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1048692" name="Text 0"/>
          <p:cNvSpPr/>
          <p:nvPr/>
        </p:nvSpPr>
        <p:spPr>
          <a:xfrm>
            <a:off x="793790" y="868561"/>
            <a:ext cx="68168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 and reasoning</a:t>
            </a:r>
            <a:r>
              <a:rPr lang="ar-SA" sz="4450" b="1" i="1" dirty="0">
                <a:solidFill>
                  <a:srgbClr val="C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4450" b="1" i="1" dirty="0">
              <a:solidFill>
                <a:srgbClr val="C00000"/>
              </a:solidFill>
            </a:endParaRPr>
          </a:p>
        </p:txBody>
      </p:sp>
      <p:pic>
        <p:nvPicPr>
          <p:cNvPr id="209716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1048693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Crossover Distortion</a:t>
            </a:r>
            <a:endParaRPr lang="en-US" sz="2400" b="1" i="1" dirty="0"/>
          </a:p>
        </p:txBody>
      </p:sp>
      <p:sp>
        <p:nvSpPr>
          <p:cNvPr id="1048694" name="Text 2"/>
          <p:cNvSpPr/>
          <p:nvPr/>
        </p:nvSpPr>
        <p:spPr>
          <a:xfrm>
            <a:off x="2268022" y="2634734"/>
            <a:ext cx="79109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 of the class b charactaristics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9717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1048695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output</a:t>
            </a:r>
            <a:endParaRPr lang="en-US" sz="2400" b="1" i="1" dirty="0"/>
          </a:p>
        </p:txBody>
      </p:sp>
      <p:sp>
        <p:nvSpPr>
          <p:cNvPr id="1048696" name="Text 4"/>
          <p:cNvSpPr/>
          <p:nvPr/>
        </p:nvSpPr>
        <p:spPr>
          <a:xfrm>
            <a:off x="2268022" y="3995618"/>
            <a:ext cx="79109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very low input voltage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9717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048697" name="Text 5"/>
          <p:cNvSpPr/>
          <p:nvPr/>
        </p:nvSpPr>
        <p:spPr>
          <a:xfrm>
            <a:off x="2268022" y="4866084"/>
            <a:ext cx="368843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Coupling capacitor charging</a:t>
            </a:r>
            <a:endParaRPr lang="en-US" sz="2400" b="1" i="1" dirty="0"/>
          </a:p>
        </p:txBody>
      </p:sp>
      <p:sp>
        <p:nvSpPr>
          <p:cNvPr id="1048698" name="Text 6"/>
          <p:cNvSpPr/>
          <p:nvPr/>
        </p:nvSpPr>
        <p:spPr>
          <a:xfrm>
            <a:off x="2268022" y="5356503"/>
            <a:ext cx="79109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DC leaking from the preamp stage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9717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048699" name="Text 7"/>
          <p:cNvSpPr/>
          <p:nvPr/>
        </p:nvSpPr>
        <p:spPr>
          <a:xfrm>
            <a:off x="2268022" y="6226969"/>
            <a:ext cx="292107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Thermal management</a:t>
            </a:r>
            <a:endParaRPr lang="en-US" sz="2400" b="1" i="1" dirty="0"/>
          </a:p>
        </p:txBody>
      </p:sp>
      <p:sp>
        <p:nvSpPr>
          <p:cNvPr id="1048700" name="Text 8"/>
          <p:cNvSpPr/>
          <p:nvPr/>
        </p:nvSpPr>
        <p:spPr>
          <a:xfrm>
            <a:off x="2268022" y="6717387"/>
            <a:ext cx="79109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due to high current and power in the circuit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423</Words>
  <Application>Microsoft Office PowerPoint</Application>
  <PresentationFormat>Custom</PresentationFormat>
  <Paragraphs>89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Roboto</vt:lpstr>
      <vt:lpstr>Raleway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cp:lastModifiedBy>Hany</cp:lastModifiedBy>
  <cp:revision>7</cp:revision>
  <dcterms:created xsi:type="dcterms:W3CDTF">2025-05-01T14:05:36Z</dcterms:created>
  <dcterms:modified xsi:type="dcterms:W3CDTF">2025-05-12T15:56:51Z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91895b0896724e178439d927ef45e97c</vt:lpwstr>
  </property>
</Properties>
</file>